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72" r:id="rId3"/>
    <p:sldId id="581" r:id="rId5"/>
    <p:sldId id="440" r:id="rId6"/>
    <p:sldId id="573" r:id="rId7"/>
    <p:sldId id="574" r:id="rId8"/>
    <p:sldId id="575" r:id="rId9"/>
    <p:sldId id="576" r:id="rId10"/>
    <p:sldId id="577" r:id="rId11"/>
    <p:sldId id="578" r:id="rId12"/>
    <p:sldId id="579" r:id="rId13"/>
    <p:sldId id="580" r:id="rId14"/>
    <p:sldId id="450" r:id="rId15"/>
    <p:sldId id="4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02F"/>
    <a:srgbClr val="0D2654"/>
    <a:srgbClr val="5184AF"/>
    <a:srgbClr val="000105"/>
    <a:srgbClr val="0A1297"/>
    <a:srgbClr val="00000A"/>
    <a:srgbClr val="01010B"/>
    <a:srgbClr val="000002"/>
    <a:srgbClr val="00B0F0"/>
    <a:srgbClr val="EEC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8" autoAdjust="0"/>
    <p:restoredTop sz="94651"/>
  </p:normalViewPr>
  <p:slideViewPr>
    <p:cSldViewPr snapToGrid="0">
      <p:cViewPr>
        <p:scale>
          <a:sx n="114" d="100"/>
          <a:sy n="114" d="100"/>
        </p:scale>
        <p:origin x="1232" y="9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46E0-F55B-4462-A7BD-626BDBF994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B915-05BA-403E-BC28-D92303830B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gradFill>
          <a:gsLst>
            <a:gs pos="0">
              <a:srgbClr val="04002C"/>
            </a:gs>
            <a:gs pos="74000">
              <a:srgbClr val="120038"/>
            </a:gs>
            <a:gs pos="83000">
              <a:srgbClr val="16013A"/>
            </a:gs>
            <a:gs pos="100000">
              <a:srgbClr val="0F003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1DE6-3C00-4C14-8FB9-97DFCC6BF344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璞石信息科技有限公司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272F7-79A6-4A29-8CEE-DA083A001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8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8890"/>
            <a:ext cx="12212955" cy="6870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0320" y="2296160"/>
            <a:ext cx="12212955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模式的归模式 业务的归业务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 </a:t>
            </a:r>
            <a:r>
              <a:rPr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探索稳定币DCEP的应用 </a:t>
            </a: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12495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IPSE 2.0 存储业务引入DCEP</a:t>
            </a:r>
            <a:endParaRPr lang="zh-CN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41450" y="2705100"/>
            <a:ext cx="362775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去中心化存储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Decentralized Storage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07175" y="3159125"/>
            <a:ext cx="2984500" cy="2984500"/>
            <a:chOff x="5174" y="3454"/>
            <a:chExt cx="6367" cy="6366"/>
          </a:xfrm>
        </p:grpSpPr>
        <p:sp>
          <p:nvSpPr>
            <p:cNvPr id="3" name="椭圆 2"/>
            <p:cNvSpPr/>
            <p:nvPr/>
          </p:nvSpPr>
          <p:spPr>
            <a:xfrm>
              <a:off x="6999" y="8148"/>
              <a:ext cx="2761" cy="773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66000">
                  <a:schemeClr val="bg1">
                    <a:lumMod val="50000"/>
                    <a:alpha val="45000"/>
                  </a:schemeClr>
                </a:gs>
                <a:gs pos="100000">
                  <a:schemeClr val="bg1">
                    <a:lumMod val="50000"/>
                    <a:alpha val="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reflection stA="45000" endPos="0" dist="50800" dir="5400000" sy="-100000" algn="bl" rotWithShape="0"/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174" y="3454"/>
              <a:ext cx="6367" cy="6366"/>
              <a:chOff x="11579" y="3511"/>
              <a:chExt cx="6367" cy="6366"/>
            </a:xfrm>
          </p:grpSpPr>
          <p:pic>
            <p:nvPicPr>
              <p:cNvPr id="5" name="图片 4" descr="C:\Users\STARMAN\Desktop\PPT-4\dcep.pngdcep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11579" y="3511"/>
                <a:ext cx="6367" cy="636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 rot="0">
                <a:off x="12981" y="5985"/>
                <a:ext cx="3629" cy="1113"/>
                <a:chOff x="12451" y="5967"/>
                <a:chExt cx="3629" cy="1113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2473" y="5967"/>
                  <a:ext cx="3607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>
                      <a:solidFill>
                        <a:srgbClr val="E0AF52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DCEP</a:t>
                  </a:r>
                  <a:endParaRPr lang="en-US" altLang="zh-CN" sz="2800" b="1">
                    <a:solidFill>
                      <a:srgbClr val="E0AF52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12451" y="5967"/>
                  <a:ext cx="3607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DCEP</a:t>
                  </a:r>
                  <a:endParaRPr lang="en-US" altLang="zh-CN" sz="2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pic>
        <p:nvPicPr>
          <p:cNvPr id="15" name="图片 14" descr="分布式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40000">
            <a:off x="1409700" y="3709670"/>
            <a:ext cx="2692400" cy="188277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7125335" y="2705100"/>
            <a:ext cx="475488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数字货币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DCEP（Digital Currency Electronic Payment）</a:t>
            </a:r>
            <a:endParaRPr lang="zh-CN" altLang="en-US" sz="1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89330" y="2526665"/>
            <a:ext cx="3736340" cy="3458210"/>
          </a:xfrm>
          <a:prstGeom prst="roundRect">
            <a:avLst>
              <a:gd name="adj" fmla="val 62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610985" y="2526665"/>
            <a:ext cx="4904105" cy="3458210"/>
          </a:xfrm>
          <a:prstGeom prst="roundRect">
            <a:avLst>
              <a:gd name="adj" fmla="val 62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657090" y="3729355"/>
            <a:ext cx="2017395" cy="1304925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723765" y="3724275"/>
            <a:ext cx="1887220" cy="0"/>
          </a:xfrm>
          <a:prstGeom prst="straightConnector1">
            <a:avLst/>
          </a:prstGeom>
          <a:ln w="12700" cap="rnd" cmpd="sng">
            <a:solidFill>
              <a:srgbClr val="FFC000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721860" y="4158615"/>
            <a:ext cx="1885315" cy="0"/>
          </a:xfrm>
          <a:prstGeom prst="straightConnector1">
            <a:avLst/>
          </a:prstGeom>
          <a:ln w="28575" cmpd="sng">
            <a:solidFill>
              <a:srgbClr val="00B0F0">
                <a:alpha val="50000"/>
              </a:srgbClr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721860" y="5034280"/>
            <a:ext cx="1887220" cy="0"/>
          </a:xfrm>
          <a:prstGeom prst="straightConnector1">
            <a:avLst/>
          </a:prstGeom>
          <a:ln w="12700" cap="rnd" cmpd="sng">
            <a:solidFill>
              <a:srgbClr val="FFC000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725670" y="4556760"/>
            <a:ext cx="1885315" cy="0"/>
          </a:xfrm>
          <a:prstGeom prst="straightConnector1">
            <a:avLst/>
          </a:prstGeom>
          <a:ln w="28575" cmpd="sng">
            <a:solidFill>
              <a:srgbClr val="FFC000">
                <a:alpha val="50000"/>
              </a:srgbClr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721860" y="4158615"/>
            <a:ext cx="1885315" cy="0"/>
          </a:xfrm>
          <a:prstGeom prst="straightConnector1">
            <a:avLst/>
          </a:prstGeom>
          <a:ln w="28575" cmpd="sng">
            <a:solidFill>
              <a:srgbClr val="00B0F0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725670" y="4556760"/>
            <a:ext cx="1885315" cy="0"/>
          </a:xfrm>
          <a:prstGeom prst="straightConnector1">
            <a:avLst/>
          </a:prstGeom>
          <a:ln w="28575" cmpd="sng">
            <a:solidFill>
              <a:srgbClr val="FFC000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10925810" y="6350635"/>
            <a:ext cx="357505" cy="357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11433810" y="6350635"/>
            <a:ext cx="357505" cy="357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repeatCount="1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repeatCount="1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 bldLvl="0" animBg="1"/>
      <p:bldP spid="19" grpId="0" bldLvl="0" animBg="1"/>
      <p:bldP spid="21" grpId="0" bldLvl="0" animBg="1"/>
      <p:bldP spid="28" grpId="0" bldLvl="0" animBg="1"/>
      <p:bldP spid="3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90827100506_656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-25400"/>
            <a:ext cx="12242800" cy="688657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1554798" y="2751455"/>
            <a:ext cx="9082405" cy="2089150"/>
          </a:xfrm>
          <a:prstGeom prst="roundRect">
            <a:avLst>
              <a:gd name="adj" fmla="val 1899"/>
            </a:avLst>
          </a:prstGeom>
          <a:solidFill>
            <a:srgbClr val="0D265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64665" y="2943225"/>
            <a:ext cx="8685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区块链技术范式转变就在这</a:t>
            </a:r>
            <a:r>
              <a:rPr lang="zh-CN" altLang="en-US" sz="2400" b="1">
                <a:solidFill>
                  <a:srgbClr val="EEC10C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年完成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区块链能否落地？一方面需要</a:t>
            </a:r>
            <a:r>
              <a:rPr lang="zh-CN" altLang="en-US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技术支持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，另外一方面需要理清</a:t>
            </a:r>
            <a:r>
              <a:rPr lang="zh-CN" altLang="en-US" sz="24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通证经济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模型背后的逻辑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5716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联系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51825" y="2410460"/>
            <a:ext cx="216000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 descr="谢总个人微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4720" y="2523355"/>
            <a:ext cx="1934210" cy="1934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17650" y="2410460"/>
            <a:ext cx="5115560" cy="2160000"/>
          </a:xfrm>
          <a:prstGeom prst="rect">
            <a:avLst/>
          </a:prstGeom>
          <a:gradFill flip="none" rotWithShape="1">
            <a:gsLst>
              <a:gs pos="76000">
                <a:srgbClr val="6ED5FF">
                  <a:alpha val="5000"/>
                </a:srgbClr>
              </a:gs>
              <a:gs pos="0">
                <a:srgbClr val="6ED5FF">
                  <a:alpha val="30000"/>
                </a:srgbClr>
              </a:gs>
              <a:gs pos="54000">
                <a:srgbClr val="6ED5FF">
                  <a:alpha val="10000"/>
                </a:srgbClr>
              </a:gs>
              <a:gs pos="90000">
                <a:srgbClr val="6ED5F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77000">
                  <a:srgbClr val="6ED5FF">
                    <a:alpha val="10000"/>
                  </a:srgbClr>
                </a:gs>
                <a:gs pos="10000">
                  <a:srgbClr val="6ED5FF"/>
                </a:gs>
                <a:gs pos="0">
                  <a:srgbClr val="9BE2FF"/>
                </a:gs>
                <a:gs pos="25000">
                  <a:srgbClr val="6ED5FF">
                    <a:alpha val="10000"/>
                  </a:srgbClr>
                </a:gs>
                <a:gs pos="88000">
                  <a:srgbClr val="6ED5FF">
                    <a:alpha val="60000"/>
                  </a:srgbClr>
                </a:gs>
              </a:gsLst>
              <a:lin ang="18900000" scaled="0"/>
            </a:gradFill>
          </a:ln>
          <a:effectLst>
            <a:outerShdw blurRad="114300" dir="2100000" algn="tl" rotWithShape="0">
              <a:srgbClr val="6ED5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 descr="资源 2@4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0" y="2812597"/>
            <a:ext cx="1358265" cy="1355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17650" y="4652010"/>
            <a:ext cx="511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IPSE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代码仓库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0"/>
          <p:cNvSpPr txBox="1"/>
          <p:nvPr/>
        </p:nvSpPr>
        <p:spPr>
          <a:xfrm>
            <a:off x="3436635" y="3321867"/>
            <a:ext cx="2805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github.com/IPSE-TEAM</a:t>
            </a:r>
            <a:endParaRPr lang="en-US" sz="16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2460" y="4652010"/>
            <a:ext cx="215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 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9" presetClass="entr" presetSubtype="0" ac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10" presetClass="entr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0" grpId="0"/>
      <p:bldP spid="2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1355" y="2874010"/>
            <a:ext cx="8634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>
                <a:gradFill>
                  <a:gsLst>
                    <a:gs pos="0">
                      <a:schemeClr val="accent1"/>
                    </a:gs>
                    <a:gs pos="100000">
                      <a:srgbClr val="120037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85" y="3605530"/>
            <a:ext cx="4723765" cy="2658745"/>
          </a:xfrm>
          <a:prstGeom prst="rect">
            <a:avLst/>
          </a:prstGeom>
        </p:spPr>
      </p:pic>
      <p:pic>
        <p:nvPicPr>
          <p:cNvPr id="2" name="图片 1" descr="slider_08_078004380_16112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255" y="3615690"/>
            <a:ext cx="4648200" cy="2614930"/>
          </a:xfrm>
          <a:prstGeom prst="rect">
            <a:avLst/>
          </a:prstGeom>
          <a:ln w="12700" cmpd="sng">
            <a:solidFill>
              <a:srgbClr val="FFC000"/>
            </a:solidFill>
            <a:prstDash val="solid"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1452880" y="933450"/>
            <a:ext cx="60204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什么是模式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947035"/>
            <a:ext cx="450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模式：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共识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不断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增强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的过程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20080" y="6473825"/>
            <a:ext cx="5514975" cy="245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>
                <a:solidFill>
                  <a:schemeClr val="bg1">
                    <a:lumMod val="65000"/>
                    <a:alpha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Source: coinmarketcap.com</a:t>
            </a:r>
            <a:r>
              <a:rPr lang="zh-CN" altLang="en-US" sz="1000">
                <a:solidFill>
                  <a:schemeClr val="bg1">
                    <a:lumMod val="65000"/>
                    <a:alpha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000">
              <a:solidFill>
                <a:schemeClr val="bg1">
                  <a:lumMod val="65000"/>
                  <a:alpha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67145" y="2947035"/>
            <a:ext cx="5091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比特币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是区块链行业最为成功的模式数字Token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67145" y="1904365"/>
            <a:ext cx="4078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全球加密数字货币市值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比特币长期占比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0~70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 descr="bitcoin_traiding_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905" y="1408430"/>
            <a:ext cx="1372870" cy="137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6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938 0.003148 L -0.223177 0.283611 " pathEditMode="relative" rAng="0" ptsTypes="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" y="14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9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/>
      <p:bldP spid="2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单币模型和双币模型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4310" y="2280285"/>
            <a:ext cx="4372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就像瓦特发明蒸汽机，然后才有热力学的发展，就像莱特兄弟发明飞机，然后才有空气动力学的发展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78600" y="2280285"/>
            <a:ext cx="4372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先有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比特币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的发明，才有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技术和理论的发展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thefodentractionengine_tractionengine_steamengines_publicdomain-173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3442970"/>
            <a:ext cx="4124960" cy="2682240"/>
          </a:xfrm>
          <a:prstGeom prst="rect">
            <a:avLst/>
          </a:prstGeom>
        </p:spPr>
      </p:pic>
      <p:pic>
        <p:nvPicPr>
          <p:cNvPr id="11" name="图片 10" descr="shutterstock_778671466-2-1200x7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10" y="3442970"/>
            <a:ext cx="4125595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6140450" y="2782570"/>
            <a:ext cx="5232400" cy="1824355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71590" y="3279775"/>
            <a:ext cx="5001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07002F"/>
                </a:solidFill>
                <a:latin typeface="微软雅黑" panose="020B0503020204020204" charset="-122"/>
                <a:ea typeface="微软雅黑" panose="020B0503020204020204" charset="-122"/>
              </a:rPr>
              <a:t>绝大多数Token都是混合两个属性，难以进行大规模的落地应用</a:t>
            </a:r>
            <a:endParaRPr lang="zh-CN" altLang="en-US" sz="2400" b="1">
              <a:solidFill>
                <a:srgbClr val="07002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41450" y="933450"/>
            <a:ext cx="6955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Token的两种基本属性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token1 (1)u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240" y="1722120"/>
            <a:ext cx="3551555" cy="3545205"/>
          </a:xfrm>
          <a:prstGeom prst="rect">
            <a:avLst/>
          </a:prstGeom>
        </p:spPr>
      </p:pic>
      <p:pic>
        <p:nvPicPr>
          <p:cNvPr id="3" name="图片 2" descr="token1 (2)s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2166620"/>
            <a:ext cx="3551555" cy="354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36005" y="-5715"/>
            <a:ext cx="6084000" cy="68694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6510" y="-5715"/>
            <a:ext cx="6152515" cy="686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凯撒的应该归凯撒 上帝的应该归上帝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1460" y="4991100"/>
            <a:ext cx="4505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神权和世俗权力分开，才能不让神权干扰世俗权力，同时也能防止世俗权力借用神权走向绝对主义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44030" y="4991100"/>
            <a:ext cx="3863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Security Token和Utility Token应该以两个Token在同一个落地生态中落地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60800" y="2516505"/>
            <a:ext cx="4610100" cy="1824355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token1 (1)u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1854200"/>
            <a:ext cx="2403475" cy="2399665"/>
          </a:xfrm>
          <a:prstGeom prst="rect">
            <a:avLst/>
          </a:prstGeom>
        </p:spPr>
      </p:pic>
      <p:pic>
        <p:nvPicPr>
          <p:cNvPr id="5" name="图片 4" descr="token1 (2)s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854200"/>
            <a:ext cx="2403475" cy="2399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股权和货币谁先出现</a:t>
            </a:r>
            <a:r>
              <a:rPr 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947035"/>
            <a:ext cx="450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人类历史中，可能先有股权后有货币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44320" y="4098290"/>
            <a:ext cx="3863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世界中，先有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货币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，后演变为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股权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 descr="51XfLDdgOhL._SX398_BO1,204,203,2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470" y="2088515"/>
            <a:ext cx="1667510" cy="2085975"/>
          </a:xfrm>
          <a:prstGeom prst="rect">
            <a:avLst/>
          </a:prstGeom>
        </p:spPr>
      </p:pic>
      <p:pic>
        <p:nvPicPr>
          <p:cNvPr id="29" name="图片 28" descr="51dhUqbAjjL._SX398_BO1,204,203,200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265" y="2611755"/>
            <a:ext cx="1667510" cy="2085975"/>
          </a:xfrm>
          <a:prstGeom prst="rect">
            <a:avLst/>
          </a:prstGeom>
        </p:spPr>
      </p:pic>
      <p:pic>
        <p:nvPicPr>
          <p:cNvPr id="27" name="图片 26" descr="41PF0PINP-L._SX400_BO1,204,203,200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640" y="3044825"/>
            <a:ext cx="1674495" cy="2085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19645" y="4174490"/>
            <a:ext cx="127762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《货币金融学》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7265" y="4697730"/>
            <a:ext cx="147637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金融市场与金融机构基础》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85070" y="5130800"/>
            <a:ext cx="127762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投资学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57340" y="4422140"/>
            <a:ext cx="17894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</a:t>
            </a:r>
            <a:r>
              <a:rPr lang="zh-CN" altLang="en-US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</a:t>
            </a:r>
            <a:r>
              <a:rPr lang="en-US" altLang="zh-CN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r>
              <a:rPr lang="zh-CN" altLang="en-US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弗雷德里克·S·米什金</a:t>
            </a:r>
            <a:endParaRPr lang="zh-CN" altLang="en-US" sz="1000">
              <a:solidFill>
                <a:schemeClr val="bg1">
                  <a:alpha val="3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5750" y="5205730"/>
            <a:ext cx="20593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</a:t>
            </a:r>
            <a:r>
              <a:rPr lang="zh-CN" altLang="en-US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</a:t>
            </a:r>
            <a:r>
              <a:rPr lang="en-US" altLang="zh-CN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]</a:t>
            </a:r>
            <a:r>
              <a:rPr lang="zh-CN" altLang="en-US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弗兰克J.法博齐</a:t>
            </a:r>
            <a:endParaRPr lang="zh-CN" altLang="en-US" sz="1000">
              <a:solidFill>
                <a:schemeClr val="bg1">
                  <a:alpha val="3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92665" y="5414645"/>
            <a:ext cx="16744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[美] 滋维·博迪 </a:t>
            </a:r>
            <a:r>
              <a:rPr lang="en-US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sz="1000">
                <a:solidFill>
                  <a:schemeClr val="bg1">
                    <a:alpha val="3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sz="1000">
              <a:solidFill>
                <a:schemeClr val="bg1">
                  <a:alpha val="3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3" grpId="0"/>
      <p:bldP spid="15" grpId="0"/>
      <p:bldP spid="16" grpId="0"/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0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7620"/>
            <a:ext cx="12170410" cy="6845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股权来自约定，货币源于竞争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947035"/>
            <a:ext cx="4505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股权是一群人约定出来的，广泛使用的货币是众多货币中竞争出来的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比特币从一开始被认为是一场伟大的社会试验，到现在被成功塑造成一种新颖的“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数字黄金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”的SOV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33726654778_7ec76fec63_k-1024x6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415" y="3805555"/>
            <a:ext cx="3877945" cy="255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tablecoin-next-bi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065" y="2947035"/>
            <a:ext cx="4725670" cy="2658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1450" y="933450"/>
            <a:ext cx="9841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区块链生态应引入稳定币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4320" y="2947035"/>
            <a:ext cx="45059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Security Token像神权，只是约定的主体不同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落地生态应该引入一个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广泛民意基础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稳定货币</a:t>
            </a:r>
            <a:endParaRPr lang="zh-CN" altLang="en-US" b="1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817995" y="2616200"/>
            <a:ext cx="4531995" cy="3393440"/>
          </a:xfrm>
          <a:prstGeom prst="rect">
            <a:avLst/>
          </a:prstGeom>
          <a:solidFill>
            <a:srgbClr val="FEFEFD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  <p:pic>
        <p:nvPicPr>
          <p:cNvPr id="3" name="图片 2" descr="微信截图_20191225094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25" y="2616200"/>
            <a:ext cx="5153025" cy="3392805"/>
          </a:xfrm>
          <a:prstGeom prst="rect">
            <a:avLst/>
          </a:prstGeom>
          <a:ln w="12700" cmpd="sng">
            <a:solidFill>
              <a:srgbClr val="FFC000"/>
            </a:solidFill>
            <a:prstDash val="solid"/>
          </a:ln>
        </p:spPr>
      </p:pic>
      <p:pic>
        <p:nvPicPr>
          <p:cNvPr id="32" name="图片 31" descr="logo_fileco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419225"/>
            <a:ext cx="974090" cy="110109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140575" y="2959100"/>
            <a:ext cx="39979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9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IPSE采用双币机制设计</a:t>
            </a:r>
            <a:endParaRPr lang="zh-CN" altLang="en-US" b="1">
              <a:solidFill>
                <a:srgbClr val="009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" name="图片 33" descr="7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65" y="1323340"/>
            <a:ext cx="1292860" cy="129286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75500" y="3620770"/>
            <a:ext cx="381698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▶底层共识：共轭PoC共识，采用Security Token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▶业务层：多稳定币开放设计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● 已有存储</a:t>
            </a:r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搜索业务；未来接入聚合支付业务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7125" y="459105"/>
            <a:ext cx="10930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从博弈论角度看Filecoin单币种经济模型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3145" y="1797685"/>
            <a:ext cx="27425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solidFill>
                  <a:srgbClr val="43C2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Filecoin</a:t>
            </a:r>
            <a:endParaRPr lang="en-US" altLang="zh-CN" sz="3600" b="1">
              <a:solidFill>
                <a:srgbClr val="43C2C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0695" y="1797685"/>
            <a:ext cx="27425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IPSE</a:t>
            </a:r>
            <a:endParaRPr lang="en-US" altLang="zh-CN" sz="3600" b="1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 0.303704 L 0.000000 0.000000 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6" grpId="1"/>
      <p:bldP spid="9" grpId="0"/>
      <p:bldP spid="12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思源黑体 CN Medium"/>
        <a:ea typeface="思源黑体 CN Medium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WPS 演示</Application>
  <PresentationFormat>宽屏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思源黑体 CN Medium</vt:lpstr>
      <vt:lpstr>Arial Unicode MS</vt:lpstr>
      <vt:lpstr>思源黑体 CN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璞 石</dc:creator>
  <dc:description>51PPT模板网</dc:description>
  <cp:lastModifiedBy>STARMAN</cp:lastModifiedBy>
  <cp:revision>625</cp:revision>
  <dcterms:created xsi:type="dcterms:W3CDTF">2019-07-11T13:40:00Z</dcterms:created>
  <dcterms:modified xsi:type="dcterms:W3CDTF">2020-01-08T06:38:44Z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